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2"/>
  </p:sldMasterIdLst>
  <p:notesMasterIdLst>
    <p:notesMasterId r:id="rId18"/>
  </p:notesMasterIdLst>
  <p:sldIdLst>
    <p:sldId id="276" r:id="rId3"/>
    <p:sldId id="263" r:id="rId4"/>
    <p:sldId id="256" r:id="rId5"/>
    <p:sldId id="271" r:id="rId6"/>
    <p:sldId id="265" r:id="rId7"/>
    <p:sldId id="267" r:id="rId8"/>
    <p:sldId id="272" r:id="rId9"/>
    <p:sldId id="274" r:id="rId10"/>
    <p:sldId id="261" r:id="rId11"/>
    <p:sldId id="266" r:id="rId12"/>
    <p:sldId id="257" r:id="rId13"/>
    <p:sldId id="269" r:id="rId14"/>
    <p:sldId id="275" r:id="rId15"/>
    <p:sldId id="277" r:id="rId16"/>
    <p:sldId id="278" r:id="rId17"/>
  </p:sldIdLst>
  <p:sldSz cx="9144000" cy="5143500" type="screen16x9"/>
  <p:notesSz cx="6858000" cy="9144000"/>
  <p:embeddedFontLst>
    <p:embeddedFont>
      <p:font typeface="Arial Unicode MS" panose="020B0600000101010101" charset="-127"/>
      <p:regular r:id="rId19"/>
    </p:embeddedFont>
    <p:embeddedFont>
      <p:font typeface="Cambria" panose="02040503050406030204" pitchFamily="18"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
      <p:font typeface="맑은 고딕" panose="020B0503020000020004" pitchFamily="50" charset="-127"/>
      <p:regular r:id="rId28"/>
      <p:bold r:id="rId29"/>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232C"/>
    <a:srgbClr val="E8B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76" autoAdjust="0"/>
    <p:restoredTop sz="97170" autoAdjust="0"/>
  </p:normalViewPr>
  <p:slideViewPr>
    <p:cSldViewPr>
      <p:cViewPr varScale="1">
        <p:scale>
          <a:sx n="84" d="100"/>
          <a:sy n="84" d="100"/>
        </p:scale>
        <p:origin x="1044" y="6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font" Target="fonts/font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png>
</file>

<file path=ppt/media/image24.png>
</file>

<file path=ppt/media/image25.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B86EC4A-C407-49C7-AF68-A3C364899CEE}" type="datetimeFigureOut">
              <a:rPr lang="ko-KR" altLang="en-US" smtClean="0"/>
              <a:t>2018-06-25</a:t>
            </a:fld>
            <a:endParaRPr lang="ko-KR" altLang="en-US"/>
          </a:p>
        </p:txBody>
      </p:sp>
      <p:sp>
        <p:nvSpPr>
          <p:cNvPr id="4" name="슬라이드 이미지 개체 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0CE0D2B-CD64-45FD-AA08-D1799ED6CCF9}" type="slidenum">
              <a:rPr lang="ko-KR" altLang="en-US" smtClean="0"/>
              <a:t>‹#›</a:t>
            </a:fld>
            <a:endParaRPr lang="ko-KR" altLang="en-US"/>
          </a:p>
        </p:txBody>
      </p:sp>
    </p:spTree>
    <p:extLst>
      <p:ext uri="{BB962C8B-B14F-4D97-AF65-F5344CB8AC3E}">
        <p14:creationId xmlns:p14="http://schemas.microsoft.com/office/powerpoint/2010/main" val="313422331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1597819"/>
            <a:ext cx="7772400" cy="1102519"/>
          </a:xfrm>
        </p:spPr>
        <p:txBody>
          <a:bodyPr/>
          <a:lstStyle/>
          <a:p>
            <a:r>
              <a:rPr lang="ko-KR" altLang="en-US"/>
              <a:t>마스터 제목 스타일 편집</a:t>
            </a:r>
          </a:p>
        </p:txBody>
      </p:sp>
      <p:sp>
        <p:nvSpPr>
          <p:cNvPr id="3" name="부제목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206249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967869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154781"/>
            <a:ext cx="2057400" cy="3290888"/>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457200" y="154781"/>
            <a:ext cx="6019800" cy="3290888"/>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38301558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1597819"/>
            <a:ext cx="7772400" cy="1102519"/>
          </a:xfrm>
        </p:spPr>
        <p:txBody>
          <a:bodyPr/>
          <a:lstStyle/>
          <a:p>
            <a:r>
              <a:rPr lang="ko-KR" altLang="en-US"/>
              <a:t>마스터 제목 스타일 편집</a:t>
            </a:r>
          </a:p>
        </p:txBody>
      </p:sp>
      <p:sp>
        <p:nvSpPr>
          <p:cNvPr id="3" name="부제목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3532396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6671310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3305176"/>
            <a:ext cx="7772400" cy="1021556"/>
          </a:xfrm>
        </p:spPr>
        <p:txBody>
          <a:bodyPr anchor="t"/>
          <a:lstStyle>
            <a:lvl1pPr algn="l">
              <a:defRPr sz="4000" b="1" cap="all"/>
            </a:lvl1pPr>
          </a:lstStyle>
          <a:p>
            <a:r>
              <a:rPr lang="ko-KR" altLang="en-US"/>
              <a:t>마스터 제목 스타일 편집</a:t>
            </a:r>
          </a:p>
        </p:txBody>
      </p:sp>
      <p:sp>
        <p:nvSpPr>
          <p:cNvPr id="3" name="텍스트 개체 틀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40332122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9228787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a:t>마스터 제목 스타일 편집</a:t>
            </a:r>
          </a:p>
        </p:txBody>
      </p:sp>
      <p:sp>
        <p:nvSpPr>
          <p:cNvPr id="3" name="텍스트 개체 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8" name="바닥글 개체 틀 7"/>
          <p:cNvSpPr>
            <a:spLocks noGrp="1"/>
          </p:cNvSpPr>
          <p:nvPr>
            <p:ph type="ftr" sz="quarter" idx="11"/>
          </p:nvPr>
        </p:nvSpPr>
        <p:spPr/>
        <p:txBody>
          <a:bodyPr/>
          <a:lstStyle/>
          <a:p>
            <a:endParaRPr lang="ko-KR" altLang="en-US">
              <a:solidFill>
                <a:prstClr val="black">
                  <a:tint val="75000"/>
                </a:prstClr>
              </a:solidFill>
            </a:endParaRPr>
          </a:p>
        </p:txBody>
      </p:sp>
      <p:sp>
        <p:nvSpPr>
          <p:cNvPr id="9" name="슬라이드 번호 개체 틀 8"/>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2907933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4" name="바닥글 개체 틀 3"/>
          <p:cNvSpPr>
            <a:spLocks noGrp="1"/>
          </p:cNvSpPr>
          <p:nvPr>
            <p:ph type="ftr" sz="quarter" idx="11"/>
          </p:nvPr>
        </p:nvSpPr>
        <p:spPr/>
        <p:txBody>
          <a:bodyPr/>
          <a:lstStyle/>
          <a:p>
            <a:endParaRPr lang="ko-KR" altLang="en-US">
              <a:solidFill>
                <a:prstClr val="black">
                  <a:tint val="75000"/>
                </a:prstClr>
              </a:solidFill>
            </a:endParaRPr>
          </a:p>
        </p:txBody>
      </p:sp>
      <p:sp>
        <p:nvSpPr>
          <p:cNvPr id="5" name="슬라이드 번호 개체 틀 4"/>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3078240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3" name="바닥글 개체 틀 2"/>
          <p:cNvSpPr>
            <a:spLocks noGrp="1"/>
          </p:cNvSpPr>
          <p:nvPr>
            <p:ph type="ftr" sz="quarter" idx="11"/>
          </p:nvPr>
        </p:nvSpPr>
        <p:spPr/>
        <p:txBody>
          <a:bodyPr/>
          <a:lstStyle/>
          <a:p>
            <a:endParaRPr lang="ko-KR" altLang="en-US">
              <a:solidFill>
                <a:prstClr val="black">
                  <a:tint val="75000"/>
                </a:prstClr>
              </a:solidFill>
            </a:endParaRPr>
          </a:p>
        </p:txBody>
      </p:sp>
      <p:sp>
        <p:nvSpPr>
          <p:cNvPr id="4" name="슬라이드 번호 개체 틀 3"/>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405412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1" y="204787"/>
            <a:ext cx="3008313" cy="871538"/>
          </a:xfrm>
        </p:spPr>
        <p:txBody>
          <a:bodyPr anchor="b"/>
          <a:lstStyle>
            <a:lvl1pPr algn="l">
              <a:defRPr sz="2000" b="1"/>
            </a:lvl1pPr>
          </a:lstStyle>
          <a:p>
            <a:r>
              <a:rPr lang="ko-KR" altLang="en-US"/>
              <a:t>마스터 제목 스타일 편집</a:t>
            </a:r>
          </a:p>
        </p:txBody>
      </p:sp>
      <p:sp>
        <p:nvSpPr>
          <p:cNvPr id="3" name="내용 개체 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397456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13269081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3600450"/>
            <a:ext cx="5486400" cy="425054"/>
          </a:xfrm>
        </p:spPr>
        <p:txBody>
          <a:bodyPr anchor="b"/>
          <a:lstStyle>
            <a:lvl1pPr algn="l">
              <a:defRPr sz="2000" b="1"/>
            </a:lvl1pPr>
          </a:lstStyle>
          <a:p>
            <a:r>
              <a:rPr lang="ko-KR" altLang="en-US"/>
              <a:t>마스터 제목 스타일 편집</a:t>
            </a:r>
          </a:p>
        </p:txBody>
      </p:sp>
      <p:sp>
        <p:nvSpPr>
          <p:cNvPr id="3" name="그림 개체 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9131578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4120642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05979"/>
            <a:ext cx="2057400" cy="4388644"/>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457200" y="205979"/>
            <a:ext cx="6019800" cy="4388644"/>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8474904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3305176"/>
            <a:ext cx="7772400" cy="1021556"/>
          </a:xfrm>
        </p:spPr>
        <p:txBody>
          <a:bodyPr anchor="t"/>
          <a:lstStyle>
            <a:lvl1pPr algn="l">
              <a:defRPr sz="4000" b="1" cap="all"/>
            </a:lvl1pPr>
          </a:lstStyle>
          <a:p>
            <a:r>
              <a:rPr lang="ko-KR" altLang="en-US"/>
              <a:t>마스터 제목 스타일 편집</a:t>
            </a:r>
          </a:p>
        </p:txBody>
      </p:sp>
      <p:sp>
        <p:nvSpPr>
          <p:cNvPr id="3" name="텍스트 개체 틀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3698161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2536073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457200" y="205979"/>
            <a:ext cx="8229600" cy="857250"/>
          </a:xfrm>
        </p:spPr>
        <p:txBody>
          <a:bodyPr/>
          <a:lstStyle>
            <a:lvl1pPr>
              <a:defRPr/>
            </a:lvl1pPr>
          </a:lstStyle>
          <a:p>
            <a:r>
              <a:rPr lang="ko-KR" altLang="en-US"/>
              <a:t>마스터 제목 스타일 편집</a:t>
            </a:r>
          </a:p>
        </p:txBody>
      </p:sp>
      <p:sp>
        <p:nvSpPr>
          <p:cNvPr id="3" name="텍스트 개체 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4260503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2428571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444689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1" y="204787"/>
            <a:ext cx="3008313" cy="871538"/>
          </a:xfrm>
        </p:spPr>
        <p:txBody>
          <a:bodyPr anchor="b"/>
          <a:lstStyle>
            <a:lvl1pPr algn="l">
              <a:defRPr sz="2000" b="1"/>
            </a:lvl1pPr>
          </a:lstStyle>
          <a:p>
            <a:r>
              <a:rPr lang="ko-KR" altLang="en-US"/>
              <a:t>마스터 제목 스타일 편집</a:t>
            </a:r>
          </a:p>
        </p:txBody>
      </p:sp>
      <p:sp>
        <p:nvSpPr>
          <p:cNvPr id="3" name="내용 개체 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4144345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3600450"/>
            <a:ext cx="5486400" cy="425054"/>
          </a:xfrm>
        </p:spPr>
        <p:txBody>
          <a:bodyPr anchor="b"/>
          <a:lstStyle>
            <a:lvl1pPr algn="l">
              <a:defRPr sz="2000" b="1"/>
            </a:lvl1pPr>
          </a:lstStyle>
          <a:p>
            <a:r>
              <a:rPr lang="ko-KR" altLang="en-US"/>
              <a:t>마스터 제목 스타일 편집</a:t>
            </a:r>
          </a:p>
        </p:txBody>
      </p:sp>
      <p:sp>
        <p:nvSpPr>
          <p:cNvPr id="3" name="그림 개체 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2EB1AABF-FDC3-44AE-913E-A86C4331FEF5}" type="datetimeFigureOut">
              <a:rPr lang="ko-KR" altLang="en-US" smtClean="0"/>
              <a:t>2018-06-25</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2195583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2EB1AABF-FDC3-44AE-913E-A86C4331FEF5}" type="datetimeFigureOut">
              <a:rPr lang="ko-KR" altLang="en-US" smtClean="0"/>
              <a:t>2018-06-25</a:t>
            </a:fld>
            <a:endParaRPr lang="ko-KR" altLang="en-US"/>
          </a:p>
        </p:txBody>
      </p:sp>
      <p:sp>
        <p:nvSpPr>
          <p:cNvPr id="5" name="바닥글 개체 틀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C6C0179-5805-46A6-9F8E-707F4888EC40}" type="slidenum">
              <a:rPr lang="ko-KR" altLang="en-US" smtClean="0"/>
              <a:t>‹#›</a:t>
            </a:fld>
            <a:endParaRPr lang="ko-KR" altLang="en-US"/>
          </a:p>
        </p:txBody>
      </p:sp>
    </p:spTree>
    <p:extLst>
      <p:ext uri="{BB962C8B-B14F-4D97-AF65-F5344CB8AC3E}">
        <p14:creationId xmlns:p14="http://schemas.microsoft.com/office/powerpoint/2010/main" val="615826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CD83440C-A84E-436B-9186-F40DC095DB61}" type="datetimeFigureOut">
              <a:rPr lang="ko-KR" altLang="en-US" smtClean="0">
                <a:solidFill>
                  <a:prstClr val="black">
                    <a:tint val="75000"/>
                  </a:prstClr>
                </a:solidFill>
              </a:rPr>
              <a:pPr/>
              <a:t>2018-06-25</a:t>
            </a:fld>
            <a:endParaRPr lang="ko-KR" altLang="en-US">
              <a:solidFill>
                <a:prstClr val="black">
                  <a:tint val="75000"/>
                </a:prstClr>
              </a:solidFill>
            </a:endParaRPr>
          </a:p>
        </p:txBody>
      </p:sp>
      <p:sp>
        <p:nvSpPr>
          <p:cNvPr id="5" name="바닥글 개체 틀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solidFill>
                <a:prstClr val="black">
                  <a:tint val="75000"/>
                </a:prstClr>
              </a:solidFill>
            </a:endParaRPr>
          </a:p>
        </p:txBody>
      </p:sp>
      <p:sp>
        <p:nvSpPr>
          <p:cNvPr id="6" name="슬라이드 번호 개체 틀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7893615B-ECD7-4C54-B014-09D3F6FC28AA}"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8238762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jpeg"/><Relationship Id="rId1" Type="http://schemas.openxmlformats.org/officeDocument/2006/relationships/slideLayout" Target="../slideLayouts/slideLayout13.xml"/><Relationship Id="rId5" Type="http://schemas.openxmlformats.org/officeDocument/2006/relationships/image" Target="../media/image1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5.png"/><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54785"/>
          </a:xfrm>
          <a:prstGeom prst="rect">
            <a:avLst/>
          </a:prstGeom>
        </p:spPr>
      </p:pic>
      <p:sp>
        <p:nvSpPr>
          <p:cNvPr id="6" name="직사각형 5"/>
          <p:cNvSpPr/>
          <p:nvPr/>
        </p:nvSpPr>
        <p:spPr>
          <a:xfrm>
            <a:off x="7005895" y="4241745"/>
            <a:ext cx="2143393" cy="738664"/>
          </a:xfrm>
          <a:prstGeom prst="rect">
            <a:avLst/>
          </a:prstGeom>
        </p:spPr>
        <p:txBody>
          <a:bodyPr wrap="square">
            <a:spAutoFit/>
          </a:bodyPr>
          <a:lstStyle/>
          <a:p>
            <a:r>
              <a:rPr lang="ko-KR" altLang="en-US" sz="1400" dirty="0">
                <a:solidFill>
                  <a:schemeClr val="bg2">
                    <a:lumMod val="10000"/>
                    <a:alpha val="60000"/>
                  </a:schemeClr>
                </a:solidFill>
                <a:latin typeface="Cambria" pitchFamily="18" charset="0"/>
                <a:cs typeface="Times New Roman" pitchFamily="18" charset="0"/>
              </a:rPr>
              <a:t>이제상</a:t>
            </a:r>
            <a:r>
              <a:rPr lang="en-US" altLang="ko-KR" sz="1400" dirty="0">
                <a:solidFill>
                  <a:schemeClr val="bg2">
                    <a:lumMod val="10000"/>
                    <a:alpha val="60000"/>
                  </a:schemeClr>
                </a:solidFill>
                <a:latin typeface="Cambria" pitchFamily="18" charset="0"/>
                <a:cs typeface="Times New Roman" pitchFamily="18" charset="0"/>
              </a:rPr>
              <a:t>(</a:t>
            </a:r>
            <a:r>
              <a:rPr lang="ko-KR" altLang="en-US" sz="1400" dirty="0">
                <a:solidFill>
                  <a:schemeClr val="bg2">
                    <a:lumMod val="10000"/>
                    <a:alpha val="60000"/>
                  </a:schemeClr>
                </a:solidFill>
                <a:latin typeface="Cambria" pitchFamily="18" charset="0"/>
                <a:cs typeface="Times New Roman" pitchFamily="18" charset="0"/>
              </a:rPr>
              <a:t>조장</a:t>
            </a:r>
            <a:r>
              <a:rPr lang="en-US" altLang="ko-KR" sz="1400" dirty="0">
                <a:solidFill>
                  <a:schemeClr val="bg2">
                    <a:lumMod val="10000"/>
                    <a:alpha val="60000"/>
                  </a:schemeClr>
                </a:solidFill>
                <a:latin typeface="Cambria" pitchFamily="18" charset="0"/>
                <a:cs typeface="Times New Roman" pitchFamily="18" charset="0"/>
              </a:rPr>
              <a:t>)   </a:t>
            </a:r>
            <a:r>
              <a:rPr lang="ko-KR" altLang="en-US" sz="1400" dirty="0">
                <a:solidFill>
                  <a:schemeClr val="bg2">
                    <a:lumMod val="10000"/>
                    <a:alpha val="60000"/>
                  </a:schemeClr>
                </a:solidFill>
                <a:latin typeface="Cambria" pitchFamily="18" charset="0"/>
                <a:cs typeface="Times New Roman" pitchFamily="18" charset="0"/>
              </a:rPr>
              <a:t>김재민</a:t>
            </a:r>
            <a:endParaRPr lang="en-US" altLang="ko-KR" sz="1400" dirty="0">
              <a:solidFill>
                <a:schemeClr val="bg2">
                  <a:lumMod val="10000"/>
                  <a:alpha val="60000"/>
                </a:schemeClr>
              </a:solidFill>
              <a:latin typeface="Cambria" pitchFamily="18" charset="0"/>
              <a:cs typeface="Times New Roman" pitchFamily="18" charset="0"/>
            </a:endParaRPr>
          </a:p>
          <a:p>
            <a:r>
              <a:rPr lang="ko-KR" altLang="en-US" sz="1400" dirty="0">
                <a:solidFill>
                  <a:schemeClr val="bg2">
                    <a:lumMod val="10000"/>
                    <a:alpha val="60000"/>
                  </a:schemeClr>
                </a:solidFill>
                <a:latin typeface="Cambria" pitchFamily="18" charset="0"/>
                <a:cs typeface="Times New Roman" pitchFamily="18" charset="0"/>
              </a:rPr>
              <a:t>박영석 손대웅 전영훈</a:t>
            </a:r>
            <a:endParaRPr lang="en-US" altLang="ko-KR" sz="1400" dirty="0">
              <a:solidFill>
                <a:schemeClr val="bg2">
                  <a:lumMod val="10000"/>
                  <a:alpha val="60000"/>
                </a:schemeClr>
              </a:solidFill>
              <a:latin typeface="Cambria" pitchFamily="18" charset="0"/>
              <a:cs typeface="Times New Roman" pitchFamily="18" charset="0"/>
            </a:endParaRPr>
          </a:p>
          <a:p>
            <a:endParaRPr lang="ko-KR" altLang="en-US" sz="1400" dirty="0">
              <a:solidFill>
                <a:prstClr val="white">
                  <a:lumMod val="95000"/>
                </a:prstClr>
              </a:solidFill>
              <a:latin typeface="Cambria" pitchFamily="18" charset="0"/>
            </a:endParaRPr>
          </a:p>
        </p:txBody>
      </p:sp>
      <p:sp>
        <p:nvSpPr>
          <p:cNvPr id="7" name="직사각형 6"/>
          <p:cNvSpPr/>
          <p:nvPr/>
        </p:nvSpPr>
        <p:spPr>
          <a:xfrm>
            <a:off x="3012919" y="4083918"/>
            <a:ext cx="3118161" cy="707886"/>
          </a:xfrm>
          <a:prstGeom prst="rect">
            <a:avLst/>
          </a:prstGeom>
        </p:spPr>
        <p:txBody>
          <a:bodyPr wrap="none">
            <a:spAutoFit/>
          </a:bodyPr>
          <a:lstStyle/>
          <a:p>
            <a:r>
              <a:rPr lang="ko-KR" altLang="en-US" sz="2000" dirty="0">
                <a:solidFill>
                  <a:schemeClr val="bg2">
                    <a:lumMod val="10000"/>
                    <a:alpha val="70000"/>
                  </a:schemeClr>
                </a:solidFill>
                <a:latin typeface="Cambria" pitchFamily="18" charset="0"/>
              </a:rPr>
              <a:t>최고의 경쟁력은 열정이다</a:t>
            </a:r>
            <a:endParaRPr lang="en-US" altLang="ko-KR" sz="2000" dirty="0">
              <a:solidFill>
                <a:schemeClr val="bg2">
                  <a:lumMod val="10000"/>
                  <a:alpha val="70000"/>
                </a:schemeClr>
              </a:solidFill>
              <a:latin typeface="Cambria" pitchFamily="18" charset="0"/>
            </a:endParaRPr>
          </a:p>
          <a:p>
            <a:pPr algn="ctr"/>
            <a:r>
              <a:rPr lang="en-US" altLang="ko-KR" sz="2000" dirty="0">
                <a:solidFill>
                  <a:schemeClr val="bg2">
                    <a:lumMod val="10000"/>
                    <a:alpha val="70000"/>
                  </a:schemeClr>
                </a:solidFill>
                <a:latin typeface="Cambria" pitchFamily="18" charset="0"/>
              </a:rPr>
              <a:t>(</a:t>
            </a:r>
            <a:r>
              <a:rPr lang="ko-KR" altLang="en-US" sz="2000" dirty="0">
                <a:solidFill>
                  <a:schemeClr val="bg2">
                    <a:lumMod val="10000"/>
                    <a:alpha val="70000"/>
                  </a:schemeClr>
                </a:solidFill>
                <a:latin typeface="Cambria" pitchFamily="18" charset="0"/>
              </a:rPr>
              <a:t>최</a:t>
            </a:r>
            <a:r>
              <a:rPr lang="en-US" altLang="ko-KR" sz="2000" dirty="0">
                <a:solidFill>
                  <a:schemeClr val="bg2">
                    <a:lumMod val="10000"/>
                    <a:alpha val="70000"/>
                  </a:schemeClr>
                </a:solidFill>
                <a:latin typeface="Cambria" pitchFamily="18" charset="0"/>
              </a:rPr>
              <a:t>.</a:t>
            </a:r>
            <a:r>
              <a:rPr lang="ko-KR" altLang="en-US" sz="2000" dirty="0">
                <a:solidFill>
                  <a:schemeClr val="bg2">
                    <a:lumMod val="10000"/>
                    <a:alpha val="70000"/>
                  </a:schemeClr>
                </a:solidFill>
                <a:latin typeface="Cambria" pitchFamily="18" charset="0"/>
              </a:rPr>
              <a:t>경</a:t>
            </a:r>
            <a:r>
              <a:rPr lang="en-US" altLang="ko-KR" sz="2000" dirty="0">
                <a:solidFill>
                  <a:schemeClr val="bg2">
                    <a:lumMod val="10000"/>
                    <a:alpha val="70000"/>
                  </a:schemeClr>
                </a:solidFill>
                <a:latin typeface="Cambria" pitchFamily="18" charset="0"/>
              </a:rPr>
              <a:t>.</a:t>
            </a:r>
            <a:r>
              <a:rPr lang="ko-KR" altLang="en-US" sz="2000" dirty="0">
                <a:solidFill>
                  <a:schemeClr val="bg2">
                    <a:lumMod val="10000"/>
                    <a:alpha val="70000"/>
                  </a:schemeClr>
                </a:solidFill>
                <a:latin typeface="Cambria" pitchFamily="18" charset="0"/>
              </a:rPr>
              <a:t>열</a:t>
            </a:r>
            <a:r>
              <a:rPr lang="en-US" altLang="ko-KR" sz="2000" dirty="0">
                <a:solidFill>
                  <a:schemeClr val="bg2">
                    <a:lumMod val="10000"/>
                    <a:alpha val="70000"/>
                  </a:schemeClr>
                </a:solidFill>
                <a:latin typeface="Cambria" pitchFamily="18" charset="0"/>
              </a:rPr>
              <a:t>)</a:t>
            </a:r>
            <a:endParaRPr lang="ko-KR" altLang="en-US" sz="2000" dirty="0">
              <a:solidFill>
                <a:schemeClr val="bg2">
                  <a:lumMod val="10000"/>
                  <a:alpha val="70000"/>
                </a:schemeClr>
              </a:solidFill>
              <a:latin typeface="Cambria" pitchFamily="18" charset="0"/>
            </a:endParaRPr>
          </a:p>
        </p:txBody>
      </p:sp>
      <p:cxnSp>
        <p:nvCxnSpPr>
          <p:cNvPr id="8" name="직선 연결선 7"/>
          <p:cNvCxnSpPr/>
          <p:nvPr/>
        </p:nvCxnSpPr>
        <p:spPr>
          <a:xfrm>
            <a:off x="467544" y="3648135"/>
            <a:ext cx="0" cy="1187221"/>
          </a:xfrm>
          <a:prstGeom prst="line">
            <a:avLst/>
          </a:prstGeom>
          <a:ln w="76200">
            <a:solidFill>
              <a:schemeClr val="bg2">
                <a:lumMod val="10000"/>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8719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그림 5"/>
          <p:cNvPicPr>
            <a:picLocks noChangeAspect="1"/>
          </p:cNvPicPr>
          <p:nvPr/>
        </p:nvPicPr>
        <p:blipFill rotWithShape="1">
          <a:blip r:embed="rId2" cstate="screen">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a:ext>
            </a:extLst>
          </a:blip>
          <a:srcRect/>
          <a:stretch/>
        </p:blipFill>
        <p:spPr>
          <a:xfrm>
            <a:off x="179512" y="27846"/>
            <a:ext cx="9152548" cy="5164038"/>
          </a:xfrm>
          <a:prstGeom prst="rect">
            <a:avLst/>
          </a:prstGeom>
        </p:spPr>
      </p:pic>
      <p:sp>
        <p:nvSpPr>
          <p:cNvPr id="2" name="Rectangle 1"/>
          <p:cNvSpPr>
            <a:spLocks noChangeArrowheads="1"/>
          </p:cNvSpPr>
          <p:nvPr/>
        </p:nvSpPr>
        <p:spPr bwMode="auto">
          <a:xfrm>
            <a:off x="1043608" y="27846"/>
            <a:ext cx="5868144"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메일을 보내고 답변을 기다리던 영훈이는 사이트의 이것저것을 구경하다가, 게시판이 있는 것을 떠올려, 그곳에 질문을 해보기로 하였다. 게시판에 들어간 영훈이는 ‘경비를 줄이고 싶은데 어떻게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하면좋을까요</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라는 제목의 글을 작성하였다.</a:t>
            </a:r>
            <a:r>
              <a:rPr kumimoji="0" lang="ko-KR" altLang="ko-KR" sz="600" b="0" i="0" u="none" strike="noStrike" cap="none" normalizeH="0" baseline="0" dirty="0">
                <a:ln>
                  <a:noFill/>
                </a:ln>
                <a:solidFill>
                  <a:schemeClr val="bg1">
                    <a:lumMod val="95000"/>
                  </a:schemeClr>
                </a:solidFill>
                <a:effectLst/>
              </a:rPr>
              <a:t> </a:t>
            </a:r>
            <a:endParaRPr kumimoji="0" lang="ko-KR" altLang="ko-KR" sz="1800" b="0" i="0" u="none" strike="noStrike" cap="none" normalizeH="0" baseline="0" dirty="0">
              <a:ln>
                <a:noFill/>
              </a:ln>
              <a:solidFill>
                <a:schemeClr val="bg1">
                  <a:lumMod val="95000"/>
                </a:schemeClr>
              </a:solidFill>
              <a:effectLst/>
              <a:latin typeface="Arial" panose="020B0604020202020204" pitchFamily="34" charset="0"/>
            </a:endParaRPr>
          </a:p>
        </p:txBody>
      </p:sp>
      <p:pic>
        <p:nvPicPr>
          <p:cNvPr id="11" name="그림 10"/>
          <p:cNvPicPr>
            <a:picLocks noChangeAspect="1"/>
          </p:cNvPicPr>
          <p:nvPr/>
        </p:nvPicPr>
        <p:blipFill>
          <a:blip r:embed="rId4"/>
          <a:stretch>
            <a:fillRect/>
          </a:stretch>
        </p:blipFill>
        <p:spPr>
          <a:xfrm>
            <a:off x="1979712" y="886007"/>
            <a:ext cx="5386586" cy="4257493"/>
          </a:xfrm>
          <a:prstGeom prst="rect">
            <a:avLst/>
          </a:prstGeom>
        </p:spPr>
      </p:pic>
      <p:pic>
        <p:nvPicPr>
          <p:cNvPr id="921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46" y="0"/>
            <a:ext cx="9321113" cy="5243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323528" y="1059582"/>
            <a:ext cx="1368152" cy="2031325"/>
          </a:xfrm>
          <a:prstGeom prst="rect">
            <a:avLst/>
          </a:prstGeom>
          <a:noFill/>
        </p:spPr>
        <p:txBody>
          <a:bodyPr wrap="square" rtlCol="0">
            <a:spAutoFit/>
          </a:bodyPr>
          <a:lstStyle/>
          <a:p>
            <a:r>
              <a:rPr lang="ko-KR" altLang="en-US" dirty="0" err="1"/>
              <a:t>버킷리스트페이지</a:t>
            </a:r>
            <a:endParaRPr lang="en-US" altLang="ko-KR" dirty="0"/>
          </a:p>
          <a:p>
            <a:endParaRPr lang="en-US" altLang="ko-KR" dirty="0"/>
          </a:p>
          <a:p>
            <a:r>
              <a:rPr lang="ko-KR" altLang="en-US" dirty="0"/>
              <a:t>내가 담은 </a:t>
            </a:r>
            <a:r>
              <a:rPr lang="ko-KR" altLang="en-US" dirty="0" err="1"/>
              <a:t>버킷리스트를</a:t>
            </a:r>
            <a:r>
              <a:rPr lang="ko-KR" altLang="en-US" dirty="0"/>
              <a:t> 관리할 수 있다</a:t>
            </a:r>
            <a:r>
              <a:rPr lang="en-US" altLang="ko-KR" dirty="0"/>
              <a:t>.</a:t>
            </a:r>
            <a:endParaRPr lang="ko-KR" altLang="en-US" dirty="0"/>
          </a:p>
        </p:txBody>
      </p:sp>
    </p:spTree>
    <p:extLst>
      <p:ext uri="{BB962C8B-B14F-4D97-AF65-F5344CB8AC3E}">
        <p14:creationId xmlns:p14="http://schemas.microsoft.com/office/powerpoint/2010/main" val="3591632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2" cstate="screen">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a:ext>
            </a:extLst>
          </a:blip>
          <a:stretch>
            <a:fillRect/>
          </a:stretch>
        </p:blipFill>
        <p:spPr>
          <a:xfrm>
            <a:off x="0" y="1860"/>
            <a:ext cx="9144000" cy="5143500"/>
          </a:xfrm>
          <a:prstGeom prst="rect">
            <a:avLst/>
          </a:prstGeom>
        </p:spPr>
      </p:pic>
      <p:sp>
        <p:nvSpPr>
          <p:cNvPr id="6" name="직사각형 5"/>
          <p:cNvSpPr/>
          <p:nvPr/>
        </p:nvSpPr>
        <p:spPr>
          <a:xfrm>
            <a:off x="4108359" y="555526"/>
            <a:ext cx="5040560" cy="1656184"/>
          </a:xfrm>
          <a:prstGeom prst="rect">
            <a:avLst/>
          </a:prstGeom>
          <a:solidFill>
            <a:schemeClr val="tx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4324383" y="620699"/>
            <a:ext cx="3024335" cy="323165"/>
          </a:xfrm>
          <a:prstGeom prst="rect">
            <a:avLst/>
          </a:prstGeom>
        </p:spPr>
        <p:txBody>
          <a:bodyPr wrap="square">
            <a:spAutoFit/>
          </a:bodyPr>
          <a:lstStyle/>
          <a:p>
            <a:r>
              <a:rPr lang="en-US" altLang="ko-KR" sz="1500" dirty="0">
                <a:solidFill>
                  <a:schemeClr val="bg1">
                    <a:lumMod val="85000"/>
                  </a:schemeClr>
                </a:solidFill>
                <a:latin typeface="Century Gothic" pitchFamily="34" charset="0"/>
              </a:rPr>
              <a:t>Interlaken</a:t>
            </a:r>
          </a:p>
        </p:txBody>
      </p:sp>
      <p:sp>
        <p:nvSpPr>
          <p:cNvPr id="8" name="직사각형 7"/>
          <p:cNvSpPr/>
          <p:nvPr/>
        </p:nvSpPr>
        <p:spPr>
          <a:xfrm>
            <a:off x="4324383" y="1287800"/>
            <a:ext cx="4572000" cy="707886"/>
          </a:xfrm>
          <a:prstGeom prst="rect">
            <a:avLst/>
          </a:prstGeom>
        </p:spPr>
        <p:txBody>
          <a:bodyPr>
            <a:spAutoFit/>
          </a:bodyPr>
          <a:lstStyle/>
          <a:p>
            <a:pPr algn="just"/>
            <a:r>
              <a:rPr lang="en-US" altLang="ko-KR" sz="1000" dirty="0">
                <a:solidFill>
                  <a:schemeClr val="bg1">
                    <a:lumMod val="85000"/>
                  </a:schemeClr>
                </a:solidFill>
                <a:latin typeface="Century Gothic" pitchFamily="34" charset="0"/>
              </a:rPr>
              <a:t>is a town and municipality in the Interlaken-</a:t>
            </a:r>
            <a:r>
              <a:rPr lang="en-US" altLang="ko-KR" sz="1000" dirty="0" err="1">
                <a:solidFill>
                  <a:schemeClr val="bg1">
                    <a:lumMod val="85000"/>
                  </a:schemeClr>
                </a:solidFill>
                <a:latin typeface="Century Gothic" pitchFamily="34" charset="0"/>
              </a:rPr>
              <a:t>Oberhasli</a:t>
            </a:r>
            <a:r>
              <a:rPr lang="en-US" altLang="ko-KR" sz="1000" dirty="0">
                <a:solidFill>
                  <a:schemeClr val="bg1">
                    <a:lumMod val="85000"/>
                  </a:schemeClr>
                </a:solidFill>
                <a:latin typeface="Century Gothic" pitchFamily="34" charset="0"/>
              </a:rPr>
              <a:t> administrative district in the Swiss canton of Bern. It is an important and well-known tourist destination in the Bernese </a:t>
            </a:r>
            <a:r>
              <a:rPr lang="en-US" altLang="ko-KR" sz="1000" dirty="0" err="1">
                <a:solidFill>
                  <a:schemeClr val="bg1">
                    <a:lumMod val="85000"/>
                  </a:schemeClr>
                </a:solidFill>
                <a:latin typeface="Century Gothic" pitchFamily="34" charset="0"/>
              </a:rPr>
              <a:t>Oberland</a:t>
            </a:r>
            <a:r>
              <a:rPr lang="en-US" altLang="ko-KR" sz="1000" dirty="0">
                <a:solidFill>
                  <a:schemeClr val="bg1">
                    <a:lumMod val="85000"/>
                  </a:schemeClr>
                </a:solidFill>
                <a:latin typeface="Century Gothic" pitchFamily="34" charset="0"/>
              </a:rPr>
              <a:t> region of the Swiss Alps, and the main transport gateway to the mountains and lakes of that region.</a:t>
            </a:r>
            <a:endParaRPr lang="ko-KR" altLang="en-US" sz="1000" dirty="0">
              <a:solidFill>
                <a:schemeClr val="bg1">
                  <a:lumMod val="85000"/>
                </a:schemeClr>
              </a:solidFill>
              <a:latin typeface="Century Gothic" pitchFamily="34" charset="0"/>
            </a:endParaRPr>
          </a:p>
        </p:txBody>
      </p:sp>
      <p:cxnSp>
        <p:nvCxnSpPr>
          <p:cNvPr id="9" name="직선 연결선 8"/>
          <p:cNvCxnSpPr/>
          <p:nvPr/>
        </p:nvCxnSpPr>
        <p:spPr>
          <a:xfrm>
            <a:off x="3863918" y="1027046"/>
            <a:ext cx="926410" cy="0"/>
          </a:xfrm>
          <a:prstGeom prst="line">
            <a:avLst/>
          </a:prstGeom>
          <a:ln w="28575">
            <a:solidFill>
              <a:srgbClr val="D8232C"/>
            </a:solidFill>
          </a:ln>
        </p:spPr>
        <p:style>
          <a:lnRef idx="1">
            <a:schemeClr val="accent1"/>
          </a:lnRef>
          <a:fillRef idx="0">
            <a:schemeClr val="accent1"/>
          </a:fillRef>
          <a:effectRef idx="0">
            <a:schemeClr val="accent1"/>
          </a:effectRef>
          <a:fontRef idx="minor">
            <a:schemeClr val="tx1"/>
          </a:fontRef>
        </p:style>
      </p:cxnSp>
      <p:pic>
        <p:nvPicPr>
          <p:cNvPr id="1024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1859"/>
            <a:ext cx="9148919" cy="51462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323528" y="1027046"/>
            <a:ext cx="1656184" cy="923330"/>
          </a:xfrm>
          <a:prstGeom prst="rect">
            <a:avLst/>
          </a:prstGeom>
          <a:noFill/>
        </p:spPr>
        <p:txBody>
          <a:bodyPr wrap="square" rtlCol="0">
            <a:spAutoFit/>
          </a:bodyPr>
          <a:lstStyle/>
          <a:p>
            <a:r>
              <a:rPr lang="ko-KR" altLang="en-US" dirty="0"/>
              <a:t>내가 작성한 여행을 관리할 수 있다</a:t>
            </a:r>
            <a:r>
              <a:rPr lang="en-US" altLang="ko-KR" dirty="0"/>
              <a:t>.</a:t>
            </a:r>
            <a:endParaRPr lang="ko-KR" altLang="en-US" dirty="0"/>
          </a:p>
        </p:txBody>
      </p:sp>
    </p:spTree>
    <p:extLst>
      <p:ext uri="{BB962C8B-B14F-4D97-AF65-F5344CB8AC3E}">
        <p14:creationId xmlns:p14="http://schemas.microsoft.com/office/powerpoint/2010/main" val="40651002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54785"/>
          </a:xfrm>
          <a:prstGeom prst="rect">
            <a:avLst/>
          </a:prstGeom>
        </p:spPr>
      </p:pic>
      <p:sp>
        <p:nvSpPr>
          <p:cNvPr id="6" name="직사각형 5"/>
          <p:cNvSpPr/>
          <p:nvPr/>
        </p:nvSpPr>
        <p:spPr>
          <a:xfrm>
            <a:off x="551427" y="4189025"/>
            <a:ext cx="4572000" cy="830997"/>
          </a:xfrm>
          <a:prstGeom prst="rect">
            <a:avLst/>
          </a:prstGeom>
        </p:spPr>
        <p:txBody>
          <a:bodyPr>
            <a:spAutoFit/>
          </a:bodyPr>
          <a:lstStyle/>
          <a:p>
            <a:r>
              <a:rPr lang="en-US" altLang="ko-KR" sz="1200" dirty="0">
                <a:solidFill>
                  <a:schemeClr val="bg2">
                    <a:lumMod val="10000"/>
                    <a:alpha val="60000"/>
                  </a:schemeClr>
                </a:solidFill>
                <a:latin typeface="Cambria" pitchFamily="18" charset="0"/>
                <a:cs typeface="Times New Roman" pitchFamily="18" charset="0"/>
              </a:rPr>
              <a:t>The Alps are one of the great mountain range systems of </a:t>
            </a:r>
          </a:p>
          <a:p>
            <a:r>
              <a:rPr lang="en-US" altLang="ko-KR" sz="1200" dirty="0">
                <a:solidFill>
                  <a:schemeClr val="bg2">
                    <a:lumMod val="10000"/>
                    <a:alpha val="60000"/>
                  </a:schemeClr>
                </a:solidFill>
                <a:latin typeface="Cambria" pitchFamily="18" charset="0"/>
                <a:cs typeface="Times New Roman" pitchFamily="18" charset="0"/>
              </a:rPr>
              <a:t>Europe stretching approximately 1,200 </a:t>
            </a:r>
            <a:r>
              <a:rPr lang="en-US" altLang="ko-KR" sz="1200" dirty="0" err="1">
                <a:solidFill>
                  <a:schemeClr val="bg2">
                    <a:lumMod val="10000"/>
                    <a:alpha val="60000"/>
                  </a:schemeClr>
                </a:solidFill>
                <a:latin typeface="Cambria" pitchFamily="18" charset="0"/>
                <a:cs typeface="Times New Roman" pitchFamily="18" charset="0"/>
              </a:rPr>
              <a:t>kilometres</a:t>
            </a:r>
            <a:r>
              <a:rPr lang="en-US" altLang="ko-KR" sz="1200" dirty="0">
                <a:solidFill>
                  <a:schemeClr val="bg2">
                    <a:lumMod val="10000"/>
                    <a:alpha val="60000"/>
                  </a:schemeClr>
                </a:solidFill>
                <a:latin typeface="Cambria" pitchFamily="18" charset="0"/>
                <a:cs typeface="Times New Roman" pitchFamily="18" charset="0"/>
              </a:rPr>
              <a:t> across eight Alpine countries.</a:t>
            </a:r>
          </a:p>
          <a:p>
            <a:endParaRPr lang="ko-KR" altLang="en-US" sz="1200" dirty="0">
              <a:solidFill>
                <a:prstClr val="white">
                  <a:lumMod val="95000"/>
                </a:prstClr>
              </a:solidFill>
              <a:latin typeface="Cambria" pitchFamily="18" charset="0"/>
            </a:endParaRPr>
          </a:p>
        </p:txBody>
      </p:sp>
      <p:sp>
        <p:nvSpPr>
          <p:cNvPr id="7" name="직사각형 6"/>
          <p:cNvSpPr/>
          <p:nvPr/>
        </p:nvSpPr>
        <p:spPr>
          <a:xfrm>
            <a:off x="551427" y="3551087"/>
            <a:ext cx="2100255" cy="707886"/>
          </a:xfrm>
          <a:prstGeom prst="rect">
            <a:avLst/>
          </a:prstGeom>
        </p:spPr>
        <p:txBody>
          <a:bodyPr wrap="none">
            <a:spAutoFit/>
          </a:bodyPr>
          <a:lstStyle/>
          <a:p>
            <a:r>
              <a:rPr lang="en-US" altLang="ko-KR" sz="4000" dirty="0">
                <a:solidFill>
                  <a:schemeClr val="bg2">
                    <a:lumMod val="10000"/>
                    <a:alpha val="70000"/>
                  </a:schemeClr>
                </a:solidFill>
                <a:latin typeface="Cambria" pitchFamily="18" charset="0"/>
              </a:rPr>
              <a:t>The Alps</a:t>
            </a:r>
            <a:endParaRPr lang="ko-KR" altLang="en-US" sz="4000" dirty="0">
              <a:solidFill>
                <a:schemeClr val="bg2">
                  <a:lumMod val="10000"/>
                  <a:alpha val="70000"/>
                </a:schemeClr>
              </a:solidFill>
              <a:latin typeface="Cambria" pitchFamily="18" charset="0"/>
            </a:endParaRPr>
          </a:p>
        </p:txBody>
      </p:sp>
      <p:cxnSp>
        <p:nvCxnSpPr>
          <p:cNvPr id="8" name="직선 연결선 7"/>
          <p:cNvCxnSpPr/>
          <p:nvPr/>
        </p:nvCxnSpPr>
        <p:spPr>
          <a:xfrm>
            <a:off x="467544" y="3648135"/>
            <a:ext cx="0" cy="1187221"/>
          </a:xfrm>
          <a:prstGeom prst="line">
            <a:avLst/>
          </a:prstGeom>
          <a:ln w="76200">
            <a:solidFill>
              <a:schemeClr val="bg2">
                <a:lumMod val="10000"/>
                <a:alpha val="80000"/>
              </a:schemeClr>
            </a:solidFill>
          </a:ln>
        </p:spPr>
        <p:style>
          <a:lnRef idx="1">
            <a:schemeClr val="accent1"/>
          </a:lnRef>
          <a:fillRef idx="0">
            <a:schemeClr val="accent1"/>
          </a:fillRef>
          <a:effectRef idx="0">
            <a:schemeClr val="accent1"/>
          </a:effectRef>
          <a:fontRef idx="minor">
            <a:schemeClr val="tx1"/>
          </a:fontRef>
        </p:style>
      </p:cxn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81"/>
            <a:ext cx="9144000"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179512" y="627534"/>
            <a:ext cx="1008112" cy="2031325"/>
          </a:xfrm>
          <a:prstGeom prst="rect">
            <a:avLst/>
          </a:prstGeom>
          <a:noFill/>
        </p:spPr>
        <p:txBody>
          <a:bodyPr wrap="square" rtlCol="0">
            <a:spAutoFit/>
          </a:bodyPr>
          <a:lstStyle/>
          <a:p>
            <a:r>
              <a:rPr lang="ko-KR" altLang="en-US" dirty="0" err="1"/>
              <a:t>드래그앤</a:t>
            </a:r>
            <a:r>
              <a:rPr lang="ko-KR" altLang="en-US" dirty="0"/>
              <a:t> </a:t>
            </a:r>
            <a:r>
              <a:rPr lang="ko-KR" altLang="en-US" dirty="0" err="1"/>
              <a:t>드랍을</a:t>
            </a:r>
            <a:r>
              <a:rPr lang="ko-KR" altLang="en-US" dirty="0"/>
              <a:t> 통해 </a:t>
            </a:r>
            <a:r>
              <a:rPr lang="ko-KR" altLang="en-US" dirty="0" err="1"/>
              <a:t>시간별</a:t>
            </a:r>
            <a:r>
              <a:rPr lang="ko-KR" altLang="en-US" dirty="0"/>
              <a:t> 일정을 작성할 수 있다</a:t>
            </a:r>
          </a:p>
        </p:txBody>
      </p:sp>
    </p:spTree>
    <p:extLst>
      <p:ext uri="{BB962C8B-B14F-4D97-AF65-F5344CB8AC3E}">
        <p14:creationId xmlns:p14="http://schemas.microsoft.com/office/powerpoint/2010/main" val="1280669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그림 10"/>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5097" y="-10634"/>
            <a:ext cx="9159097" cy="5174671"/>
          </a:xfrm>
          <a:prstGeom prst="rect">
            <a:avLst/>
          </a:prstGeom>
        </p:spPr>
      </p:pic>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98" y="-30799"/>
            <a:ext cx="9159097" cy="5151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3779912" y="1779662"/>
            <a:ext cx="2304256" cy="1200329"/>
          </a:xfrm>
          <a:prstGeom prst="rect">
            <a:avLst/>
          </a:prstGeom>
          <a:noFill/>
        </p:spPr>
        <p:txBody>
          <a:bodyPr wrap="square" rtlCol="0">
            <a:spAutoFit/>
          </a:bodyPr>
          <a:lstStyle/>
          <a:p>
            <a:r>
              <a:rPr lang="ko-KR" altLang="en-US" dirty="0"/>
              <a:t>관리자페이지</a:t>
            </a:r>
            <a:endParaRPr lang="en-US" altLang="ko-KR" dirty="0"/>
          </a:p>
          <a:p>
            <a:r>
              <a:rPr lang="en-US" altLang="ko-KR" dirty="0"/>
              <a:t>*</a:t>
            </a:r>
            <a:r>
              <a:rPr lang="ko-KR" altLang="en-US" dirty="0"/>
              <a:t>고객센터 관리와</a:t>
            </a:r>
            <a:endParaRPr lang="en-US" altLang="ko-KR" dirty="0"/>
          </a:p>
          <a:p>
            <a:r>
              <a:rPr lang="ko-KR" altLang="en-US" dirty="0"/>
              <a:t>여행정보 관리기능이 있다</a:t>
            </a:r>
            <a:r>
              <a:rPr lang="en-US" altLang="ko-KR" dirty="0"/>
              <a:t>.</a:t>
            </a:r>
            <a:endParaRPr lang="ko-KR" altLang="en-US" dirty="0"/>
          </a:p>
        </p:txBody>
      </p:sp>
    </p:spTree>
    <p:extLst>
      <p:ext uri="{BB962C8B-B14F-4D97-AF65-F5344CB8AC3E}">
        <p14:creationId xmlns:p14="http://schemas.microsoft.com/office/powerpoint/2010/main" val="3877456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endParaRPr lang="ko-KR" altLang="en-US"/>
          </a:p>
        </p:txBody>
      </p:sp>
      <p:sp>
        <p:nvSpPr>
          <p:cNvPr id="3" name="내용 개체 틀 2"/>
          <p:cNvSpPr>
            <a:spLocks noGrp="1"/>
          </p:cNvSpPr>
          <p:nvPr>
            <p:ph idx="1"/>
          </p:nvPr>
        </p:nvSpPr>
        <p:spPr/>
        <p:txBody>
          <a:bodyPr/>
          <a:lstStyle/>
          <a:p>
            <a:endParaRPr lang="ko-KR" altLang="en-US"/>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628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endParaRPr lang="ko-KR" altLang="en-US"/>
          </a:p>
        </p:txBody>
      </p:sp>
      <p:sp>
        <p:nvSpPr>
          <p:cNvPr id="3" name="내용 개체 틀 2"/>
          <p:cNvSpPr>
            <a:spLocks noGrp="1"/>
          </p:cNvSpPr>
          <p:nvPr>
            <p:ph idx="1"/>
          </p:nvPr>
        </p:nvSpPr>
        <p:spPr/>
        <p:txBody>
          <a:bodyPr/>
          <a:lstStyle/>
          <a:p>
            <a:endParaRPr lang="ko-KR" altLang="en-US"/>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5143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45281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Effect>
                      <a14:saturation sat="33000"/>
                    </a14:imgEffect>
                  </a14:imgLayer>
                </a14:imgProps>
              </a:ext>
              <a:ext uri="{28A0092B-C50C-407E-A947-70E740481C1C}">
                <a14:useLocalDpi xmlns:a14="http://schemas.microsoft.com/office/drawing/2010/main"/>
              </a:ext>
            </a:extLst>
          </a:blip>
          <a:stretch>
            <a:fillRect/>
          </a:stretch>
        </p:blipFill>
        <p:spPr>
          <a:xfrm>
            <a:off x="0" y="0"/>
            <a:ext cx="9180512" cy="5143500"/>
          </a:xfrm>
          <a:prstGeom prst="rect">
            <a:avLst/>
          </a:prstGeom>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969" y="0"/>
            <a:ext cx="9143999"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5940152" y="699542"/>
            <a:ext cx="3024336" cy="1477328"/>
          </a:xfrm>
          <a:prstGeom prst="rect">
            <a:avLst/>
          </a:prstGeom>
          <a:noFill/>
        </p:spPr>
        <p:txBody>
          <a:bodyPr wrap="square" rtlCol="0">
            <a:spAutoFit/>
          </a:bodyPr>
          <a:lstStyle/>
          <a:p>
            <a:r>
              <a:rPr lang="ko-KR" altLang="en-US" dirty="0" err="1"/>
              <a:t>메인페이지</a:t>
            </a:r>
            <a:r>
              <a:rPr lang="en-US" altLang="ko-KR" dirty="0"/>
              <a:t>1</a:t>
            </a:r>
          </a:p>
          <a:p>
            <a:r>
              <a:rPr lang="en-US" altLang="ko-KR" dirty="0"/>
              <a:t>*</a:t>
            </a:r>
            <a:r>
              <a:rPr lang="ko-KR" altLang="en-US" dirty="0"/>
              <a:t>로그인 기능</a:t>
            </a:r>
            <a:endParaRPr lang="en-US" altLang="ko-KR" dirty="0"/>
          </a:p>
          <a:p>
            <a:r>
              <a:rPr lang="en-US" altLang="ko-KR" dirty="0"/>
              <a:t>(</a:t>
            </a:r>
            <a:r>
              <a:rPr lang="ko-KR" altLang="en-US" dirty="0"/>
              <a:t>회원가입</a:t>
            </a:r>
            <a:r>
              <a:rPr lang="en-US" altLang="ko-KR" dirty="0"/>
              <a:t>, </a:t>
            </a:r>
            <a:r>
              <a:rPr lang="ko-KR" altLang="en-US" dirty="0" err="1"/>
              <a:t>비밀번호찾기</a:t>
            </a:r>
            <a:r>
              <a:rPr lang="en-US" altLang="ko-KR" dirty="0"/>
              <a:t>)</a:t>
            </a:r>
          </a:p>
          <a:p>
            <a:r>
              <a:rPr lang="en-US" altLang="ko-KR" dirty="0"/>
              <a:t>*</a:t>
            </a:r>
            <a:r>
              <a:rPr lang="ko-KR" altLang="en-US" dirty="0"/>
              <a:t>카테고리를 통해 원하는 페이지로 </a:t>
            </a:r>
            <a:r>
              <a:rPr lang="ko-KR" altLang="en-US" dirty="0" err="1"/>
              <a:t>이동가능하다</a:t>
            </a:r>
            <a:r>
              <a:rPr lang="en-US" altLang="ko-KR" dirty="0"/>
              <a:t>.</a:t>
            </a:r>
            <a:endParaRPr lang="ko-KR" altLang="en-US" dirty="0"/>
          </a:p>
        </p:txBody>
      </p:sp>
    </p:spTree>
    <p:extLst>
      <p:ext uri="{BB962C8B-B14F-4D97-AF65-F5344CB8AC3E}">
        <p14:creationId xmlns:p14="http://schemas.microsoft.com/office/powerpoint/2010/main" val="2660248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그림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9" name="직사각형 8"/>
          <p:cNvSpPr/>
          <p:nvPr/>
        </p:nvSpPr>
        <p:spPr>
          <a:xfrm>
            <a:off x="7617" y="-1"/>
            <a:ext cx="2267744" cy="5143500"/>
          </a:xfrm>
          <a:prstGeom prst="rect">
            <a:avLst/>
          </a:prstGeom>
          <a:solidFill>
            <a:schemeClr val="bg2">
              <a:lumMod val="2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 </a:t>
            </a:r>
            <a:endParaRPr lang="ko-KR" altLang="en-US" dirty="0"/>
          </a:p>
        </p:txBody>
      </p:sp>
      <p:cxnSp>
        <p:nvCxnSpPr>
          <p:cNvPr id="11" name="직선 연결선 10"/>
          <p:cNvCxnSpPr/>
          <p:nvPr/>
        </p:nvCxnSpPr>
        <p:spPr>
          <a:xfrm>
            <a:off x="1469750" y="1125716"/>
            <a:ext cx="1019051" cy="0"/>
          </a:xfrm>
          <a:prstGeom prst="line">
            <a:avLst/>
          </a:prstGeom>
          <a:ln w="285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pic>
        <p:nvPicPr>
          <p:cNvPr id="7" name="그림 6"/>
          <p:cNvPicPr>
            <a:picLocks noChangeAspect="1"/>
          </p:cNvPicPr>
          <p:nvPr/>
        </p:nvPicPr>
        <p:blipFill>
          <a:blip r:embed="rId3"/>
          <a:stretch>
            <a:fillRect/>
          </a:stretch>
        </p:blipFill>
        <p:spPr>
          <a:xfrm>
            <a:off x="2275361" y="886006"/>
            <a:ext cx="5386586" cy="4257493"/>
          </a:xfrm>
          <a:prstGeom prst="rect">
            <a:avLst/>
          </a:prstGeom>
        </p:spPr>
      </p:pic>
      <p:sp>
        <p:nvSpPr>
          <p:cNvPr id="4" name="Rectangle 2"/>
          <p:cNvSpPr>
            <a:spLocks noChangeArrowheads="1"/>
          </p:cNvSpPr>
          <p:nvPr/>
        </p:nvSpPr>
        <p:spPr bwMode="auto">
          <a:xfrm>
            <a:off x="107504" y="972766"/>
            <a:ext cx="1440160" cy="20928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버킷리스트에</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담긴 것을 확인하고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새여행</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추가를 클릭했다. 여행명과 여행 시작일을 작성하고 출발지인 수원을 추가하고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버킷리스트를</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클릭해 등록된 도시를 모두 추가 하니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조금전에</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버킷리스트에</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담았던 해운대로 인해 부산이 여행지로 추가 되었다.</a:t>
            </a:r>
            <a:r>
              <a:rPr kumimoji="0" lang="ko-KR" altLang="ko-KR" sz="600" b="0" i="0" u="none" strike="noStrike" cap="none" normalizeH="0" baseline="0" dirty="0">
                <a:ln>
                  <a:noFill/>
                </a:ln>
                <a:solidFill>
                  <a:schemeClr val="bg1">
                    <a:lumMod val="95000"/>
                  </a:schemeClr>
                </a:solidFill>
                <a:effectLst/>
              </a:rPr>
              <a:t> </a:t>
            </a:r>
            <a:endParaRPr kumimoji="0" lang="ko-KR" altLang="ko-KR" sz="1800" b="0" i="0" u="none" strike="noStrike" cap="none" normalizeH="0" baseline="0" dirty="0">
              <a:ln>
                <a:noFill/>
              </a:ln>
              <a:solidFill>
                <a:schemeClr val="bg1">
                  <a:lumMod val="95000"/>
                </a:schemeClr>
              </a:solidFill>
              <a:effectLst/>
              <a:latin typeface="Arial" panose="020B0604020202020204" pitchFamily="34" charset="0"/>
            </a:endParaRPr>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73" y="-1"/>
            <a:ext cx="9144000"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09454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Effect>
                      <a14:saturation sat="33000"/>
                    </a14:imgEffect>
                  </a14:imgLayer>
                </a14:imgProps>
              </a:ext>
              <a:ext uri="{28A0092B-C50C-407E-A947-70E740481C1C}">
                <a14:useLocalDpi xmlns:a14="http://schemas.microsoft.com/office/drawing/2010/main"/>
              </a:ext>
            </a:extLst>
          </a:blip>
          <a:stretch>
            <a:fillRect/>
          </a:stretch>
        </p:blipFill>
        <p:spPr>
          <a:xfrm>
            <a:off x="0" y="10852"/>
            <a:ext cx="9161143" cy="5132648"/>
          </a:xfrm>
          <a:prstGeom prst="rect">
            <a:avLst/>
          </a:prstGeom>
        </p:spPr>
      </p:pic>
      <p:pic>
        <p:nvPicPr>
          <p:cNvPr id="6" name="그림 5"/>
          <p:cNvPicPr>
            <a:picLocks noChangeAspect="1"/>
          </p:cNvPicPr>
          <p:nvPr/>
        </p:nvPicPr>
        <p:blipFill>
          <a:blip r:embed="rId4"/>
          <a:stretch>
            <a:fillRect/>
          </a:stretch>
        </p:blipFill>
        <p:spPr>
          <a:xfrm>
            <a:off x="1878707" y="889680"/>
            <a:ext cx="5386586" cy="4257493"/>
          </a:xfrm>
          <a:prstGeom prst="rect">
            <a:avLst/>
          </a:prstGeom>
        </p:spPr>
      </p:pic>
      <p:sp>
        <p:nvSpPr>
          <p:cNvPr id="3" name="Rectangle 1"/>
          <p:cNvSpPr>
            <a:spLocks noChangeArrowheads="1"/>
          </p:cNvSpPr>
          <p:nvPr/>
        </p:nvSpPr>
        <p:spPr bwMode="auto">
          <a:xfrm>
            <a:off x="188984" y="300423"/>
            <a:ext cx="8783174"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그렇게 들어간 두 번째 화면의 여행정보 페이지에는 부산에 대한 정보가 나열되어 있었고,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그중</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해운대에 대한 정보를 클릭하여 상세 페이지로 들어갔다. </a:t>
            </a:r>
            <a:endParaRPr kumimoji="0" lang="en-US"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해운대 관련 내용을 읽어보고 마음에 든 영훈이는 일정에 추가버튼을 눌렀고,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버킷리스트에</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담겼습니다라는</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안내메세지와</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함께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내여행관리</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페이지로 </a:t>
            </a:r>
            <a:endParaRPr kumimoji="0" lang="en-US"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이동하시겠습니까 라는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안내창을</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보게되었다</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a:t>
            </a:r>
            <a:endPar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ndParaRPr>
          </a:p>
        </p:txBody>
      </p:sp>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539" y="69510"/>
            <a:ext cx="8916144" cy="5015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5580112" y="1526763"/>
            <a:ext cx="2952328" cy="1200329"/>
          </a:xfrm>
          <a:prstGeom prst="rect">
            <a:avLst/>
          </a:prstGeom>
          <a:noFill/>
        </p:spPr>
        <p:txBody>
          <a:bodyPr wrap="square" rtlCol="0">
            <a:spAutoFit/>
          </a:bodyPr>
          <a:lstStyle/>
          <a:p>
            <a:r>
              <a:rPr lang="ko-KR" altLang="en-US" dirty="0" err="1"/>
              <a:t>메인페이지</a:t>
            </a:r>
            <a:r>
              <a:rPr lang="en-US" altLang="ko-KR" dirty="0"/>
              <a:t>2</a:t>
            </a:r>
          </a:p>
          <a:p>
            <a:r>
              <a:rPr lang="en-US" altLang="ko-KR" dirty="0"/>
              <a:t>*</a:t>
            </a:r>
            <a:r>
              <a:rPr lang="ko-KR" altLang="en-US" dirty="0"/>
              <a:t>베스트 여행정보를 클릭해 해당 여행정보 페이지로 </a:t>
            </a:r>
            <a:r>
              <a:rPr lang="ko-KR" altLang="en-US" dirty="0" err="1"/>
              <a:t>이동가능하다</a:t>
            </a:r>
            <a:r>
              <a:rPr lang="en-US" altLang="ko-KR" dirty="0"/>
              <a:t>.</a:t>
            </a:r>
            <a:endParaRPr lang="ko-KR" altLang="en-US" dirty="0"/>
          </a:p>
        </p:txBody>
      </p:sp>
    </p:spTree>
    <p:extLst>
      <p:ext uri="{BB962C8B-B14F-4D97-AF65-F5344CB8AC3E}">
        <p14:creationId xmlns:p14="http://schemas.microsoft.com/office/powerpoint/2010/main" val="1028552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50000"/>
            <a:alpha val="90000"/>
          </a:schemeClr>
        </a:solidFill>
        <a:effectLst/>
      </p:bgPr>
    </p:bg>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screen">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a:ext>
            </a:extLst>
          </a:blip>
          <a:srcRect/>
          <a:stretch/>
        </p:blipFill>
        <p:spPr>
          <a:xfrm flipH="1">
            <a:off x="-8012" y="0"/>
            <a:ext cx="6989475" cy="5143500"/>
          </a:xfrm>
          <a:prstGeom prst="rect">
            <a:avLst/>
          </a:prstGeom>
        </p:spPr>
      </p:pic>
      <p:cxnSp>
        <p:nvCxnSpPr>
          <p:cNvPr id="7" name="직선 연결선 6"/>
          <p:cNvCxnSpPr/>
          <p:nvPr/>
        </p:nvCxnSpPr>
        <p:spPr>
          <a:xfrm>
            <a:off x="8326110" y="195486"/>
            <a:ext cx="926410" cy="0"/>
          </a:xfrm>
          <a:prstGeom prst="line">
            <a:avLst/>
          </a:prstGeom>
          <a:ln w="28575">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8" name="그림 7"/>
          <p:cNvPicPr>
            <a:picLocks noChangeAspect="1"/>
          </p:cNvPicPr>
          <p:nvPr/>
        </p:nvPicPr>
        <p:blipFill>
          <a:blip r:embed="rId4"/>
          <a:stretch>
            <a:fillRect/>
          </a:stretch>
        </p:blipFill>
        <p:spPr>
          <a:xfrm>
            <a:off x="1594877" y="886007"/>
            <a:ext cx="5386586" cy="4257493"/>
          </a:xfrm>
          <a:prstGeom prst="rect">
            <a:avLst/>
          </a:prstGeom>
        </p:spPr>
      </p:pic>
      <p:sp>
        <p:nvSpPr>
          <p:cNvPr id="2" name="Rectangle 1"/>
          <p:cNvSpPr>
            <a:spLocks noChangeArrowheads="1"/>
          </p:cNvSpPr>
          <p:nvPr/>
        </p:nvSpPr>
        <p:spPr bwMode="auto">
          <a:xfrm>
            <a:off x="7048556" y="954413"/>
            <a:ext cx="1845394"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부산의 다른 일정도 추가하기 위해 지도 검색을 통해 몇 군데를 추가하고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버킷리스트에</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있는 해운대도 추가하였다.</a:t>
            </a:r>
            <a:r>
              <a:rPr kumimoji="0" lang="ko-KR" altLang="ko-KR" sz="600" b="0" i="0" u="none" strike="noStrike" cap="none" normalizeH="0" baseline="0" dirty="0">
                <a:ln>
                  <a:noFill/>
                </a:ln>
                <a:solidFill>
                  <a:schemeClr val="bg1">
                    <a:lumMod val="95000"/>
                  </a:schemeClr>
                </a:solidFill>
                <a:effectLst/>
              </a:rPr>
              <a:t> </a:t>
            </a:r>
            <a:endParaRPr kumimoji="0" lang="ko-KR" altLang="ko-KR" sz="1800" b="0" i="0" u="none" strike="noStrike" cap="none" normalizeH="0" baseline="0" dirty="0">
              <a:ln>
                <a:noFill/>
              </a:ln>
              <a:solidFill>
                <a:schemeClr val="bg1">
                  <a:lumMod val="95000"/>
                </a:schemeClr>
              </a:solidFill>
              <a:effectLst/>
              <a:latin typeface="Arial" panose="020B0604020202020204" pitchFamily="34" charset="0"/>
            </a:endParaRPr>
          </a:p>
        </p:txBody>
      </p:sp>
      <p:pic>
        <p:nvPicPr>
          <p:cNvPr id="409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841" y="0"/>
            <a:ext cx="9144000"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31841" y="3290127"/>
            <a:ext cx="2227577" cy="1754326"/>
          </a:xfrm>
          <a:prstGeom prst="rect">
            <a:avLst/>
          </a:prstGeom>
          <a:noFill/>
        </p:spPr>
        <p:txBody>
          <a:bodyPr wrap="square" rtlCol="0">
            <a:spAutoFit/>
          </a:bodyPr>
          <a:lstStyle/>
          <a:p>
            <a:r>
              <a:rPr lang="ko-KR" altLang="en-US" dirty="0"/>
              <a:t>여행정보페이지</a:t>
            </a:r>
            <a:r>
              <a:rPr lang="en-US" altLang="ko-KR" dirty="0"/>
              <a:t>1</a:t>
            </a:r>
          </a:p>
          <a:p>
            <a:r>
              <a:rPr lang="en-US" altLang="ko-KR" dirty="0"/>
              <a:t>*</a:t>
            </a:r>
            <a:r>
              <a:rPr lang="ko-KR" altLang="en-US" dirty="0" err="1"/>
              <a:t>셀렉트박스에서</a:t>
            </a:r>
            <a:r>
              <a:rPr lang="ko-KR" altLang="en-US" dirty="0"/>
              <a:t> 지역권과 도시를 선택하면 </a:t>
            </a:r>
            <a:r>
              <a:rPr lang="ko-KR" altLang="en-US" dirty="0" err="1"/>
              <a:t>해당도시내</a:t>
            </a:r>
            <a:r>
              <a:rPr lang="ko-KR" altLang="en-US" dirty="0"/>
              <a:t> 여행 명소를 검색할 수 있다</a:t>
            </a:r>
            <a:r>
              <a:rPr lang="en-US" altLang="ko-KR" dirty="0"/>
              <a:t>.</a:t>
            </a:r>
            <a:endParaRPr lang="ko-KR" altLang="en-US" dirty="0"/>
          </a:p>
        </p:txBody>
      </p:sp>
      <p:sp>
        <p:nvSpPr>
          <p:cNvPr id="5" name="TextBox 4"/>
          <p:cNvSpPr txBox="1"/>
          <p:nvPr/>
        </p:nvSpPr>
        <p:spPr>
          <a:xfrm>
            <a:off x="6732240" y="3290127"/>
            <a:ext cx="2232248" cy="1200329"/>
          </a:xfrm>
          <a:prstGeom prst="rect">
            <a:avLst/>
          </a:prstGeom>
          <a:noFill/>
        </p:spPr>
        <p:txBody>
          <a:bodyPr wrap="square" rtlCol="0">
            <a:spAutoFit/>
          </a:bodyPr>
          <a:lstStyle/>
          <a:p>
            <a:r>
              <a:rPr lang="ko-KR" altLang="en-US" dirty="0"/>
              <a:t>카테고리 선택과 </a:t>
            </a:r>
            <a:r>
              <a:rPr lang="ko-KR" altLang="en-US" dirty="0" err="1"/>
              <a:t>검색창으로</a:t>
            </a:r>
            <a:r>
              <a:rPr lang="ko-KR" altLang="en-US" dirty="0"/>
              <a:t> 이용한 상세검색도 가능</a:t>
            </a:r>
            <a:endParaRPr lang="en-US" altLang="ko-KR" dirty="0"/>
          </a:p>
          <a:p>
            <a:endParaRPr lang="ko-KR" altLang="en-US" dirty="0"/>
          </a:p>
        </p:txBody>
      </p:sp>
    </p:spTree>
    <p:extLst>
      <p:ext uri="{BB962C8B-B14F-4D97-AF65-F5344CB8AC3E}">
        <p14:creationId xmlns:p14="http://schemas.microsoft.com/office/powerpoint/2010/main" val="851596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p:cNvPicPr>
            <a:picLocks noChangeAspect="1"/>
          </p:cNvPicPr>
          <p:nvPr/>
        </p:nvPicPr>
        <p:blipFill>
          <a:blip r:embed="rId2" cstate="screen">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a:ext>
            </a:extLst>
          </a:blip>
          <a:stretch>
            <a:fillRect/>
          </a:stretch>
        </p:blipFill>
        <p:spPr>
          <a:xfrm>
            <a:off x="0" y="0"/>
            <a:ext cx="9144000" cy="5143500"/>
          </a:xfrm>
          <a:prstGeom prst="rect">
            <a:avLst/>
          </a:prstGeom>
        </p:spPr>
      </p:pic>
      <p:cxnSp>
        <p:nvCxnSpPr>
          <p:cNvPr id="10" name="직선 연결선 9"/>
          <p:cNvCxnSpPr/>
          <p:nvPr/>
        </p:nvCxnSpPr>
        <p:spPr>
          <a:xfrm>
            <a:off x="3863918" y="1027046"/>
            <a:ext cx="926410" cy="0"/>
          </a:xfrm>
          <a:prstGeom prst="line">
            <a:avLst/>
          </a:prstGeom>
          <a:ln w="28575">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7" name="그림 6"/>
          <p:cNvPicPr>
            <a:picLocks noChangeAspect="1"/>
          </p:cNvPicPr>
          <p:nvPr/>
        </p:nvPicPr>
        <p:blipFill>
          <a:blip r:embed="rId4"/>
          <a:stretch>
            <a:fillRect/>
          </a:stretch>
        </p:blipFill>
        <p:spPr>
          <a:xfrm>
            <a:off x="1878707" y="886007"/>
            <a:ext cx="5386586" cy="4257493"/>
          </a:xfrm>
          <a:prstGeom prst="rect">
            <a:avLst/>
          </a:prstGeom>
        </p:spPr>
      </p:pic>
      <p:sp>
        <p:nvSpPr>
          <p:cNvPr id="11" name="Rectangle 3"/>
          <p:cNvSpPr>
            <a:spLocks noChangeArrowheads="1"/>
          </p:cNvSpPr>
          <p:nvPr/>
        </p:nvSpPr>
        <p:spPr bwMode="auto">
          <a:xfrm>
            <a:off x="7438514" y="195486"/>
            <a:ext cx="1584176"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일정을 하나씩 추가하던 영훈이는 조금 번거롭다는 생각을 하고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조금전</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이용방법에서 보았던 패키지여행이 생각나 카테고리에서 패키지를 선택한다.</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마음에드는</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여행을 발견한 영훈이는 전체일정에 추가를 선택하니 일정에 추가되었습니다.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내여행관리로</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이동하시겠습니까? 라는 메시지를 보았고 확인을 눌렀다.</a:t>
            </a:r>
            <a:r>
              <a:rPr kumimoji="0" lang="ko-KR" altLang="ko-KR" sz="600" b="0" i="0" u="none" strike="noStrike" cap="none" normalizeH="0" baseline="0" dirty="0">
                <a:ln>
                  <a:noFill/>
                </a:ln>
                <a:solidFill>
                  <a:schemeClr val="bg1">
                    <a:lumMod val="95000"/>
                  </a:schemeClr>
                </a:solidFill>
                <a:effectLst/>
              </a:rPr>
              <a:t> </a:t>
            </a:r>
            <a:endParaRPr kumimoji="0" lang="ko-KR" altLang="ko-KR" sz="1800" b="0" i="0" u="none" strike="noStrike" cap="none" normalizeH="0" baseline="0" dirty="0">
              <a:ln>
                <a:noFill/>
              </a:ln>
              <a:solidFill>
                <a:schemeClr val="bg1">
                  <a:lumMod val="95000"/>
                </a:schemeClr>
              </a:solidFill>
              <a:effectLst/>
              <a:latin typeface="Arial" panose="020B0604020202020204" pitchFamily="34" charset="0"/>
            </a:endParaRPr>
          </a:p>
        </p:txBody>
      </p:sp>
      <p:pic>
        <p:nvPicPr>
          <p:cNvPr id="512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20" y="-18885"/>
            <a:ext cx="9564216" cy="5379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67544" y="1131590"/>
            <a:ext cx="1584176" cy="1754326"/>
          </a:xfrm>
          <a:prstGeom prst="rect">
            <a:avLst/>
          </a:prstGeom>
          <a:noFill/>
        </p:spPr>
        <p:txBody>
          <a:bodyPr wrap="square" rtlCol="0">
            <a:spAutoFit/>
          </a:bodyPr>
          <a:lstStyle/>
          <a:p>
            <a:r>
              <a:rPr lang="ko-KR" altLang="en-US" dirty="0"/>
              <a:t>원하는 명소를 선택하면</a:t>
            </a:r>
            <a:endParaRPr lang="en-US" altLang="ko-KR" dirty="0"/>
          </a:p>
          <a:p>
            <a:r>
              <a:rPr lang="ko-KR" altLang="en-US" dirty="0"/>
              <a:t>상세정보를 볼 수 있고 리뷰를 작성할 수 있다</a:t>
            </a:r>
            <a:r>
              <a:rPr lang="en-US" altLang="ko-KR" dirty="0"/>
              <a:t>. </a:t>
            </a:r>
          </a:p>
        </p:txBody>
      </p:sp>
      <p:sp>
        <p:nvSpPr>
          <p:cNvPr id="5" name="TextBox 4"/>
          <p:cNvSpPr txBox="1"/>
          <p:nvPr/>
        </p:nvSpPr>
        <p:spPr>
          <a:xfrm>
            <a:off x="7265293" y="1707654"/>
            <a:ext cx="1757397" cy="1754326"/>
          </a:xfrm>
          <a:prstGeom prst="rect">
            <a:avLst/>
          </a:prstGeom>
          <a:noFill/>
        </p:spPr>
        <p:txBody>
          <a:bodyPr wrap="square" rtlCol="0">
            <a:spAutoFit/>
          </a:bodyPr>
          <a:lstStyle/>
          <a:p>
            <a:r>
              <a:rPr lang="ko-KR" altLang="en-US" dirty="0" err="1"/>
              <a:t>버킷리스트에</a:t>
            </a:r>
            <a:r>
              <a:rPr lang="ko-KR" altLang="en-US" dirty="0"/>
              <a:t> 담기를 선택하면</a:t>
            </a:r>
            <a:endParaRPr lang="en-US" altLang="ko-KR" dirty="0"/>
          </a:p>
          <a:p>
            <a:r>
              <a:rPr lang="ko-KR" altLang="en-US" dirty="0" err="1"/>
              <a:t>내일정짜기</a:t>
            </a:r>
            <a:r>
              <a:rPr lang="ko-KR" altLang="en-US" dirty="0"/>
              <a:t> 에서 꺼내서 사용할 수 있다</a:t>
            </a:r>
            <a:r>
              <a:rPr lang="en-US" altLang="ko-KR" dirty="0"/>
              <a:t>.</a:t>
            </a:r>
            <a:endParaRPr lang="ko-KR" altLang="en-US" dirty="0"/>
          </a:p>
        </p:txBody>
      </p:sp>
    </p:spTree>
    <p:extLst>
      <p:ext uri="{BB962C8B-B14F-4D97-AF65-F5344CB8AC3E}">
        <p14:creationId xmlns:p14="http://schemas.microsoft.com/office/powerpoint/2010/main" val="3232689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37" y="0"/>
            <a:ext cx="9151037" cy="5143500"/>
          </a:xfrm>
          <a:prstGeom prst="rect">
            <a:avLst/>
          </a:prstGeom>
        </p:spPr>
      </p:pic>
      <p:sp>
        <p:nvSpPr>
          <p:cNvPr id="6" name="직사각형 5"/>
          <p:cNvSpPr/>
          <p:nvPr/>
        </p:nvSpPr>
        <p:spPr>
          <a:xfrm>
            <a:off x="3059832" y="1895890"/>
            <a:ext cx="3024335" cy="707886"/>
          </a:xfrm>
          <a:prstGeom prst="rect">
            <a:avLst/>
          </a:prstGeom>
        </p:spPr>
        <p:txBody>
          <a:bodyPr wrap="square">
            <a:spAutoFit/>
          </a:bodyPr>
          <a:lstStyle/>
          <a:p>
            <a:r>
              <a:rPr lang="en-US" altLang="ko-KR" sz="4000" dirty="0">
                <a:solidFill>
                  <a:schemeClr val="bg1">
                    <a:lumMod val="95000"/>
                  </a:schemeClr>
                </a:solidFill>
                <a:latin typeface="Cambria" pitchFamily="18" charset="0"/>
              </a:rPr>
              <a:t>London Eye </a:t>
            </a:r>
          </a:p>
        </p:txBody>
      </p:sp>
      <p:cxnSp>
        <p:nvCxnSpPr>
          <p:cNvPr id="10" name="직선 연결선 9"/>
          <p:cNvCxnSpPr/>
          <p:nvPr/>
        </p:nvCxnSpPr>
        <p:spPr>
          <a:xfrm>
            <a:off x="2987824" y="1867704"/>
            <a:ext cx="0" cy="1436537"/>
          </a:xfrm>
          <a:prstGeom prst="line">
            <a:avLst/>
          </a:prstGeom>
          <a:ln w="76200">
            <a:solidFill>
              <a:schemeClr val="bg1">
                <a:lumMod val="95000"/>
                <a:alpha val="80000"/>
              </a:schemeClr>
            </a:solidFill>
          </a:ln>
        </p:spPr>
        <p:style>
          <a:lnRef idx="1">
            <a:schemeClr val="accent1"/>
          </a:lnRef>
          <a:fillRef idx="0">
            <a:schemeClr val="accent1"/>
          </a:fillRef>
          <a:effectRef idx="0">
            <a:schemeClr val="accent1"/>
          </a:effectRef>
          <a:fontRef idx="minor">
            <a:schemeClr val="tx1"/>
          </a:fontRef>
        </p:style>
      </p:cxnSp>
      <p:pic>
        <p:nvPicPr>
          <p:cNvPr id="8" name="그림 7"/>
          <p:cNvPicPr>
            <a:picLocks noChangeAspect="1"/>
          </p:cNvPicPr>
          <p:nvPr/>
        </p:nvPicPr>
        <p:blipFill>
          <a:blip r:embed="rId3"/>
          <a:stretch>
            <a:fillRect/>
          </a:stretch>
        </p:blipFill>
        <p:spPr>
          <a:xfrm>
            <a:off x="1878707" y="886007"/>
            <a:ext cx="5386586" cy="4257493"/>
          </a:xfrm>
          <a:prstGeom prst="rect">
            <a:avLst/>
          </a:prstGeom>
        </p:spPr>
      </p:pic>
      <p:sp>
        <p:nvSpPr>
          <p:cNvPr id="2" name="Rectangle 1"/>
          <p:cNvSpPr>
            <a:spLocks noChangeArrowheads="1"/>
          </p:cNvSpPr>
          <p:nvPr/>
        </p:nvSpPr>
        <p:spPr bwMode="auto">
          <a:xfrm>
            <a:off x="1954930" y="213729"/>
            <a:ext cx="6488019"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처음에 만들었던 일정 옆에 추가한 일정이 있는 것을 확인하고 편집을 위해 선택하였다.이번에는 일정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자세히를</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선택해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원하는데로</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조정하였다.(시간대별일정조정, 이동방법 추가, 숙소추가)일정 작성에 만족한 영훈이는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내일다시</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찾기로 하고 사이트를 종료하였다.</a:t>
            </a:r>
            <a:r>
              <a:rPr kumimoji="0" lang="ko-KR" altLang="ko-KR" sz="600" b="0" i="0" u="none" strike="noStrike" cap="none" normalizeH="0" baseline="0" dirty="0">
                <a:ln>
                  <a:noFill/>
                </a:ln>
                <a:solidFill>
                  <a:schemeClr val="bg1">
                    <a:lumMod val="95000"/>
                  </a:schemeClr>
                </a:solidFill>
                <a:effectLst/>
              </a:rPr>
              <a:t> </a:t>
            </a:r>
            <a:endParaRPr kumimoji="0" lang="ko-KR" altLang="ko-KR" sz="1800" b="0" i="0" u="none" strike="noStrike" cap="none" normalizeH="0" baseline="0" dirty="0">
              <a:ln>
                <a:noFill/>
              </a:ln>
              <a:solidFill>
                <a:schemeClr val="bg1">
                  <a:lumMod val="95000"/>
                </a:schemeClr>
              </a:solidFill>
              <a:effectLst/>
              <a:latin typeface="Arial" panose="020B0604020202020204" pitchFamily="34" charset="0"/>
            </a:endParaRPr>
          </a:p>
        </p:txBody>
      </p:sp>
      <p:pic>
        <p:nvPicPr>
          <p:cNvPr id="614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12" y="2654"/>
            <a:ext cx="9527704" cy="5359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5670376" y="1779662"/>
            <a:ext cx="3816424" cy="1477328"/>
          </a:xfrm>
          <a:prstGeom prst="rect">
            <a:avLst/>
          </a:prstGeom>
          <a:noFill/>
        </p:spPr>
        <p:txBody>
          <a:bodyPr wrap="square" rtlCol="0">
            <a:spAutoFit/>
          </a:bodyPr>
          <a:lstStyle/>
          <a:p>
            <a:r>
              <a:rPr lang="ko-KR" altLang="en-US" dirty="0"/>
              <a:t>여행후기 페이지</a:t>
            </a:r>
            <a:endParaRPr lang="en-US" altLang="ko-KR" dirty="0"/>
          </a:p>
          <a:p>
            <a:r>
              <a:rPr lang="ko-KR" altLang="en-US" dirty="0"/>
              <a:t>다른 사용자가 올린 여행을 볼 수 있다</a:t>
            </a:r>
            <a:r>
              <a:rPr lang="en-US" altLang="ko-KR" dirty="0"/>
              <a:t>.</a:t>
            </a:r>
          </a:p>
          <a:p>
            <a:r>
              <a:rPr lang="ko-KR" altLang="en-US" dirty="0"/>
              <a:t>상세검색을 통해 다양한 검색을 할 수 있다</a:t>
            </a:r>
            <a:r>
              <a:rPr lang="en-US" altLang="ko-KR" dirty="0"/>
              <a:t>.</a:t>
            </a:r>
            <a:endParaRPr lang="ko-KR" altLang="en-US" dirty="0"/>
          </a:p>
        </p:txBody>
      </p:sp>
    </p:spTree>
    <p:extLst>
      <p:ext uri="{BB962C8B-B14F-4D97-AF65-F5344CB8AC3E}">
        <p14:creationId xmlns:p14="http://schemas.microsoft.com/office/powerpoint/2010/main" val="3790181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Effect>
                      <a14:saturation sat="33000"/>
                    </a14:imgEffect>
                  </a14:imgLayer>
                </a14:imgProps>
              </a:ext>
              <a:ext uri="{28A0092B-C50C-407E-A947-70E740481C1C}">
                <a14:useLocalDpi xmlns:a14="http://schemas.microsoft.com/office/drawing/2010/main"/>
              </a:ext>
            </a:extLst>
          </a:blip>
          <a:stretch>
            <a:fillRect/>
          </a:stretch>
        </p:blipFill>
        <p:spPr>
          <a:xfrm>
            <a:off x="-36512" y="0"/>
            <a:ext cx="9180512" cy="5143500"/>
          </a:xfrm>
          <a:prstGeom prst="rect">
            <a:avLst/>
          </a:prstGeom>
        </p:spPr>
      </p:pic>
      <p:pic>
        <p:nvPicPr>
          <p:cNvPr id="5" name="그림 4"/>
          <p:cNvPicPr>
            <a:picLocks noChangeAspect="1"/>
          </p:cNvPicPr>
          <p:nvPr/>
        </p:nvPicPr>
        <p:blipFill>
          <a:blip r:embed="rId4"/>
          <a:stretch>
            <a:fillRect/>
          </a:stretch>
        </p:blipFill>
        <p:spPr>
          <a:xfrm>
            <a:off x="1691680" y="886007"/>
            <a:ext cx="5386586" cy="4257493"/>
          </a:xfrm>
          <a:prstGeom prst="rect">
            <a:avLst/>
          </a:prstGeom>
        </p:spPr>
      </p:pic>
      <p:sp>
        <p:nvSpPr>
          <p:cNvPr id="6" name="Rectangle 1"/>
          <p:cNvSpPr>
            <a:spLocks noChangeArrowheads="1"/>
          </p:cNvSpPr>
          <p:nvPr/>
        </p:nvSpPr>
        <p:spPr bwMode="auto">
          <a:xfrm flipH="1">
            <a:off x="251518" y="93571"/>
            <a:ext cx="8640961"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다음날, 영훈이는 어제 작성한 여행스케줄을 확인하고자 사이트를 다시 찾아왔다. 그런데 그만 비밀번호를 잊어버린 영훈이는 비밀번호 찾기를 클릭하였고,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가입시에</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작성한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이메일을</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입력하라는 창을 확인하였다.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이메일을</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입력하자, 작성한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이메일로</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임시비밀번호가 발송되었다는 메시지를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안내받았다</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서둘러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이메일로</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들어간 영훈이는 임시비밀번호를 확인하여 다시 사이트에 로그인시도하였고, 회원정보 변경 창에 들어가서 닉네임과 비밀번호를 기억하기 쉬운 것으로 변경하였다 영훈이는 안도의 한숨을 쉬고 다시 여행계획을 세우고자,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내여행관리를</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클릭하였다.</a:t>
            </a:r>
            <a:r>
              <a:rPr kumimoji="0" lang="ko-KR" altLang="ko-KR" sz="600" b="0" i="0" u="none" strike="noStrike" cap="none" normalizeH="0" baseline="0" dirty="0">
                <a:ln>
                  <a:noFill/>
                </a:ln>
                <a:solidFill>
                  <a:schemeClr val="bg1">
                    <a:lumMod val="95000"/>
                  </a:schemeClr>
                </a:solidFill>
                <a:effectLst/>
              </a:rPr>
              <a:t> </a:t>
            </a:r>
            <a:endParaRPr kumimoji="0" lang="ko-KR" altLang="ko-KR" sz="1800" b="0" i="0" u="none" strike="noStrike" cap="none" normalizeH="0" baseline="0" dirty="0">
              <a:ln>
                <a:noFill/>
              </a:ln>
              <a:solidFill>
                <a:schemeClr val="bg1">
                  <a:lumMod val="95000"/>
                </a:schemeClr>
              </a:solidFill>
              <a:effectLst/>
              <a:latin typeface="Arial" panose="020B0604020202020204" pitchFamily="34" charset="0"/>
            </a:endParaRPr>
          </a:p>
        </p:txBody>
      </p:sp>
      <p:pic>
        <p:nvPicPr>
          <p:cNvPr id="717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448" y="-31710"/>
            <a:ext cx="9197447" cy="5173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539552" y="3219822"/>
            <a:ext cx="2088232" cy="1200329"/>
          </a:xfrm>
          <a:prstGeom prst="rect">
            <a:avLst/>
          </a:prstGeom>
          <a:noFill/>
        </p:spPr>
        <p:txBody>
          <a:bodyPr wrap="square" rtlCol="0">
            <a:spAutoFit/>
          </a:bodyPr>
          <a:lstStyle/>
          <a:p>
            <a:r>
              <a:rPr lang="ko-KR" altLang="en-US" dirty="0"/>
              <a:t>게시판 페이지</a:t>
            </a:r>
            <a:endParaRPr lang="en-US" altLang="ko-KR" dirty="0"/>
          </a:p>
          <a:p>
            <a:r>
              <a:rPr lang="ko-KR" altLang="en-US" dirty="0" err="1"/>
              <a:t>카테고리별로</a:t>
            </a:r>
            <a:r>
              <a:rPr lang="ko-KR" altLang="en-US" dirty="0"/>
              <a:t> </a:t>
            </a:r>
            <a:r>
              <a:rPr lang="ko-KR" altLang="en-US" dirty="0" err="1"/>
              <a:t>게시글을</a:t>
            </a:r>
            <a:r>
              <a:rPr lang="ko-KR" altLang="en-US" dirty="0"/>
              <a:t> 작성하고 확인할 수 있다</a:t>
            </a:r>
            <a:r>
              <a:rPr lang="en-US" altLang="ko-KR" dirty="0"/>
              <a:t>.</a:t>
            </a:r>
            <a:endParaRPr lang="ko-KR" altLang="en-US" dirty="0"/>
          </a:p>
        </p:txBody>
      </p:sp>
    </p:spTree>
    <p:extLst>
      <p:ext uri="{BB962C8B-B14F-4D97-AF65-F5344CB8AC3E}">
        <p14:creationId xmlns:p14="http://schemas.microsoft.com/office/powerpoint/2010/main" val="4039698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2" cstate="screen">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a:ext>
            </a:extLst>
          </a:blip>
          <a:stretch>
            <a:fillRect/>
          </a:stretch>
        </p:blipFill>
        <p:spPr>
          <a:xfrm>
            <a:off x="0" y="0"/>
            <a:ext cx="9143999" cy="5143500"/>
          </a:xfrm>
          <a:prstGeom prst="rect">
            <a:avLst/>
          </a:prstGeom>
        </p:spPr>
      </p:pic>
      <p:pic>
        <p:nvPicPr>
          <p:cNvPr id="6" name="그림 5"/>
          <p:cNvPicPr>
            <a:picLocks noChangeAspect="1"/>
          </p:cNvPicPr>
          <p:nvPr/>
        </p:nvPicPr>
        <p:blipFill>
          <a:blip r:embed="rId4"/>
          <a:stretch>
            <a:fillRect/>
          </a:stretch>
        </p:blipFill>
        <p:spPr>
          <a:xfrm>
            <a:off x="1878706" y="886007"/>
            <a:ext cx="5386586" cy="4257493"/>
          </a:xfrm>
          <a:prstGeom prst="rect">
            <a:avLst/>
          </a:prstGeom>
        </p:spPr>
      </p:pic>
      <p:sp>
        <p:nvSpPr>
          <p:cNvPr id="7" name="Rectangle 2"/>
          <p:cNvSpPr>
            <a:spLocks noChangeArrowheads="1"/>
          </p:cNvSpPr>
          <p:nvPr/>
        </p:nvSpPr>
        <p:spPr bwMode="auto">
          <a:xfrm>
            <a:off x="251520" y="89061"/>
            <a:ext cx="8831722"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전날에 입력한 일정이 등록되어있는 것을 확인한 영훈이는, 편안한 마음으로 사이트의 구석구석을 돌아다니며 추가계획을 세우고자 하였고, 다른 사람들이 계획한 여행은 어떤지를 확인해보고자 여행후기보기를 선택하였다. 검색된 결과가 너무 방대하다고 생각한 영훈이는, 여행지, 여행일수, 여행기간(</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월단위</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범위), 여행경비(범위)를 선택하여 검색을 하였다. 검색된 결과 중 영훈이는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관심가는</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여행을 발견하여 클릭해보았다. 영훈이는 자기가 계획한 여행과 일정이 비슷하면서 상대적으로 경비가 저렴한 것을 발견하고,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이메일로</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작성자에게 경비를 줄일 수 있는 </a:t>
            </a:r>
            <a:r>
              <a:rPr kumimoji="0" lang="ko-KR" altLang="ko-KR" sz="1000" b="0" i="0" u="none" strike="noStrike" cap="none" normalizeH="0" baseline="0" dirty="0" err="1">
                <a:ln>
                  <a:noFill/>
                </a:ln>
                <a:solidFill>
                  <a:schemeClr val="bg1">
                    <a:lumMod val="95000"/>
                  </a:schemeClr>
                </a:solidFill>
                <a:effectLst/>
                <a:latin typeface="Arial Unicode MS" panose="020B0604020202020204" pitchFamily="50" charset="-127"/>
                <a:ea typeface="맑은 고딕" panose="020B0503020000020004" pitchFamily="50" charset="-127"/>
              </a:rPr>
              <a:t>여행팁을</a:t>
            </a:r>
            <a:r>
              <a:rPr kumimoji="0" lang="ko-KR" altLang="ko-KR" sz="1000" b="0" i="0" u="none" strike="noStrike" cap="none" normalizeH="0" baseline="0" dirty="0">
                <a:ln>
                  <a:noFill/>
                </a:ln>
                <a:solidFill>
                  <a:schemeClr val="bg1">
                    <a:lumMod val="95000"/>
                  </a:schemeClr>
                </a:solidFill>
                <a:effectLst/>
                <a:latin typeface="Arial Unicode MS" panose="020B0604020202020204" pitchFamily="50" charset="-127"/>
                <a:ea typeface="맑은 고딕" panose="020B0503020000020004" pitchFamily="50" charset="-127"/>
              </a:rPr>
              <a:t> 물어보기로 하였다.</a:t>
            </a:r>
            <a:r>
              <a:rPr kumimoji="0" lang="ko-KR" altLang="ko-KR" sz="600" b="0" i="0" u="none" strike="noStrike" cap="none" normalizeH="0" baseline="0" dirty="0">
                <a:ln>
                  <a:noFill/>
                </a:ln>
                <a:solidFill>
                  <a:schemeClr val="bg1">
                    <a:lumMod val="95000"/>
                  </a:schemeClr>
                </a:solidFill>
                <a:effectLst/>
              </a:rPr>
              <a:t> </a:t>
            </a:r>
            <a:endParaRPr kumimoji="0" lang="ko-KR" altLang="ko-KR" sz="1800" b="0" i="0" u="none" strike="noStrike" cap="none" normalizeH="0" baseline="0" dirty="0">
              <a:ln>
                <a:noFill/>
              </a:ln>
              <a:solidFill>
                <a:schemeClr val="bg1">
                  <a:lumMod val="95000"/>
                </a:schemeClr>
              </a:solidFill>
              <a:effectLst/>
              <a:latin typeface="Arial" panose="020B0604020202020204" pitchFamily="34" charset="0"/>
            </a:endParaRPr>
          </a:p>
        </p:txBody>
      </p:sp>
      <p:pic>
        <p:nvPicPr>
          <p:cNvPr id="819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0964"/>
            <a:ext cx="9396536" cy="5285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51520" y="2611812"/>
            <a:ext cx="1368152" cy="1477328"/>
          </a:xfrm>
          <a:prstGeom prst="rect">
            <a:avLst/>
          </a:prstGeom>
          <a:noFill/>
        </p:spPr>
        <p:txBody>
          <a:bodyPr wrap="square" rtlCol="0">
            <a:spAutoFit/>
          </a:bodyPr>
          <a:lstStyle/>
          <a:p>
            <a:r>
              <a:rPr lang="ko-KR" altLang="en-US" dirty="0"/>
              <a:t>고객센터 페이지</a:t>
            </a:r>
            <a:endParaRPr lang="en-US" altLang="ko-KR" dirty="0"/>
          </a:p>
          <a:p>
            <a:endParaRPr lang="en-US" altLang="ko-KR" dirty="0"/>
          </a:p>
          <a:p>
            <a:r>
              <a:rPr lang="ko-KR" altLang="en-US" dirty="0"/>
              <a:t>세가지 항목이 있다</a:t>
            </a:r>
            <a:r>
              <a:rPr lang="en-US" altLang="ko-KR" dirty="0"/>
              <a:t>.</a:t>
            </a:r>
            <a:endParaRPr lang="ko-KR" altLang="en-US" dirty="0"/>
          </a:p>
        </p:txBody>
      </p:sp>
    </p:spTree>
    <p:extLst>
      <p:ext uri="{BB962C8B-B14F-4D97-AF65-F5344CB8AC3E}">
        <p14:creationId xmlns:p14="http://schemas.microsoft.com/office/powerpoint/2010/main" val="2811859280"/>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577</Words>
  <Application>Microsoft Office PowerPoint</Application>
  <PresentationFormat>화면 슬라이드 쇼(16:9)</PresentationFormat>
  <Paragraphs>50</Paragraphs>
  <Slides>15</Slides>
  <Notes>0</Notes>
  <HiddenSlides>0</HiddenSlides>
  <MMClips>0</MMClips>
  <ScaleCrop>false</ScaleCrop>
  <HeadingPairs>
    <vt:vector size="6" baseType="variant">
      <vt:variant>
        <vt:lpstr>사용한 글꼴</vt:lpstr>
      </vt:variant>
      <vt:variant>
        <vt:i4>6</vt:i4>
      </vt:variant>
      <vt:variant>
        <vt:lpstr>테마</vt:lpstr>
      </vt:variant>
      <vt:variant>
        <vt:i4>2</vt:i4>
      </vt:variant>
      <vt:variant>
        <vt:lpstr>슬라이드 제목</vt:lpstr>
      </vt:variant>
      <vt:variant>
        <vt:i4>15</vt:i4>
      </vt:variant>
    </vt:vector>
  </HeadingPairs>
  <TitlesOfParts>
    <vt:vector size="23" baseType="lpstr">
      <vt:lpstr>Cambria</vt:lpstr>
      <vt:lpstr>Times New Roman</vt:lpstr>
      <vt:lpstr>Arial Unicode MS</vt:lpstr>
      <vt:lpstr>맑은 고딕</vt:lpstr>
      <vt:lpstr>Arial</vt:lpstr>
      <vt:lpstr>Century Gothic</vt:lpstr>
      <vt:lpstr>Office 테마</vt:lpstr>
      <vt:lpstr>1_Office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hp</dc:creator>
  <cp:lastModifiedBy>김 호진</cp:lastModifiedBy>
  <cp:revision>42</cp:revision>
  <dcterms:created xsi:type="dcterms:W3CDTF">2013-08-16T11:35:02Z</dcterms:created>
  <dcterms:modified xsi:type="dcterms:W3CDTF">2018-06-25T01:31:08Z</dcterms:modified>
</cp:coreProperties>
</file>

<file path=docProps/thumbnail.jpeg>
</file>